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72" r:id="rId2"/>
    <p:sldId id="257" r:id="rId3"/>
    <p:sldId id="258" r:id="rId4"/>
    <p:sldId id="259" r:id="rId5"/>
    <p:sldId id="260" r:id="rId6"/>
    <p:sldId id="261" r:id="rId7"/>
    <p:sldId id="262" r:id="rId8"/>
    <p:sldId id="274" r:id="rId9"/>
    <p:sldId id="264" r:id="rId10"/>
    <p:sldId id="266" r:id="rId11"/>
    <p:sldId id="268" r:id="rId12"/>
    <p:sldId id="270" r:id="rId13"/>
    <p:sldId id="27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36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1.xlsx"/><Relationship Id="rId1" Type="http://schemas.openxmlformats.org/officeDocument/2006/relationships/image" Target="../media/image1.jpeg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1800" b="1" i="0" u="none" strike="noStrike" kern="1200" spc="100" baseline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fa-IR" sz="18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جذب اعتبار قرارداد</a:t>
            </a:r>
            <a:r>
              <a:rPr lang="fa-IR" sz="1800" baseline="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های ارتباط با صنعت به تفکیک سال</a:t>
            </a:r>
          </a:p>
          <a:p>
            <a:pPr algn="ctr">
              <a:defRPr sz="18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fa-IR" sz="1800" baseline="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(تومان)</a:t>
            </a:r>
            <a:endParaRPr lang="fa-IR" sz="18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c:rich>
      </c:tx>
      <c:layout>
        <c:manualLayout>
          <c:xMode val="edge"/>
          <c:yMode val="edge"/>
          <c:x val="0.15593767854193349"/>
          <c:y val="6.322451796432945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1800" b="1" i="0" u="none" strike="noStrike" kern="1200" spc="100" baseline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defRPr>
          </a:pPr>
          <a:endParaRPr lang="fa-IR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مبلغ قرارداد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6.2500000000000003E-3"/>
                  <c:y val="-2.81249982698696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9.3749999999999997E-3"/>
                  <c:y val="-3.5156247837337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0937499999999999E-2"/>
                  <c:y val="-3.5156247837337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8749999999999999E-2"/>
                  <c:y val="-3.0468748125692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1" i="0" u="none" strike="noStrike" kern="1200" baseline="0">
                    <a:solidFill>
                      <a:schemeClr val="accent6">
                        <a:lumMod val="20000"/>
                        <a:lumOff val="80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defRPr>
                </a:pPr>
                <a:endParaRPr lang="fa-I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 </c:separator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1400</c:v>
                </c:pt>
                <c:pt idx="1">
                  <c:v>1401</c:v>
                </c:pt>
                <c:pt idx="2">
                  <c:v>1402</c:v>
                </c:pt>
                <c:pt idx="3">
                  <c:v>1403</c:v>
                </c:pt>
                <c:pt idx="4">
                  <c:v>1404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1928880000</c:v>
                </c:pt>
                <c:pt idx="1">
                  <c:v>1707987999</c:v>
                </c:pt>
                <c:pt idx="2">
                  <c:v>4360500000</c:v>
                </c:pt>
                <c:pt idx="3">
                  <c:v>5449713750</c:v>
                </c:pt>
                <c:pt idx="4">
                  <c:v>1865000000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-2006499072"/>
        <c:axId val="-2006489824"/>
        <c:axId val="-1806361920"/>
      </c:bar3DChart>
      <c:catAx>
        <c:axId val="-2006499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fa-IR"/>
          </a:p>
        </c:txPr>
        <c:crossAx val="-2006489824"/>
        <c:crosses val="autoZero"/>
        <c:auto val="1"/>
        <c:lblAlgn val="ctr"/>
        <c:lblOffset val="100"/>
        <c:noMultiLvlLbl val="0"/>
      </c:catAx>
      <c:valAx>
        <c:axId val="-20064898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-2006499072"/>
        <c:crosses val="autoZero"/>
        <c:crossBetween val="between"/>
      </c:valAx>
      <c:serAx>
        <c:axId val="-1806361920"/>
        <c:scaling>
          <c:orientation val="minMax"/>
        </c:scaling>
        <c:delete val="1"/>
        <c:axPos val="b"/>
        <c:majorTickMark val="none"/>
        <c:minorTickMark val="none"/>
        <c:tickLblPos val="nextTo"/>
        <c:crossAx val="-2006489824"/>
        <c:crosses val="autoZero"/>
      </c:ser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fa-IR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fa-IR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کارفرما و </a:t>
            </a:r>
            <a:r>
              <a:rPr lang="fa-IR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تعداد طرح به تفکیک </a:t>
            </a:r>
            <a:r>
              <a:rPr lang="fa-IR" sz="1400" baseline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سال </a:t>
            </a:r>
            <a:r>
              <a:rPr lang="fa-IR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1400 </a:t>
            </a:r>
            <a:r>
              <a:rPr lang="fa-IR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(تومان)</a:t>
            </a:r>
          </a:p>
        </c:rich>
      </c:tx>
      <c:layout>
        <c:manualLayout>
          <c:xMode val="edge"/>
          <c:yMode val="edge"/>
          <c:x val="0.20453900098425198"/>
          <c:y val="8.9062494521254032E-2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.11856072063117143"/>
          <c:w val="0.96562979948051053"/>
          <c:h val="0.78619720052559849"/>
        </c:manualLayout>
      </c:layout>
      <c:bar3DChart>
        <c:barDir val="col"/>
        <c:grouping val="standar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سال 1400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1"/>
          <c:dPt>
            <c:idx val="0"/>
            <c:invertIfNegative val="1"/>
            <c:bubble3D val="0"/>
          </c:dPt>
          <c:dPt>
            <c:idx val="1"/>
            <c:invertIfNegative val="1"/>
            <c:bubble3D val="0"/>
          </c:dPt>
          <c:dPt>
            <c:idx val="3"/>
            <c:invertIfNegative val="1"/>
            <c:bubble3D val="0"/>
          </c:dPt>
          <c:dPt>
            <c:idx val="4"/>
            <c:invertIfNegative val="1"/>
            <c:bubble3D val="0"/>
          </c:dPt>
          <c:dLbls>
            <c:dLbl>
              <c:idx val="0"/>
              <c:layout>
                <c:manualLayout>
                  <c:x val="6.2500000000000003E-3"/>
                  <c:y val="-4.92187469722719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9.3749999999999997E-3"/>
                  <c:y val="-3.5156247837337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"/>
                  <c:y val="-5.62499965397393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0937499999999942E-2"/>
                  <c:y val="-3.98437475489820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1.5624999999999886E-2"/>
                  <c:y val="-4.45312472606270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fa-I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 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پتروشیمی</c:v>
                </c:pt>
                <c:pt idx="1">
                  <c:v>بیمارستان لالی</c:v>
                </c:pt>
                <c:pt idx="2">
                  <c:v>شهرداری</c:v>
                </c:pt>
                <c:pt idx="3">
                  <c:v>دانشگاه تربیت مدرس</c:v>
                </c:pt>
                <c:pt idx="4">
                  <c:v>شرکت رایا طب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707754400</c:v>
                </c:pt>
                <c:pt idx="1">
                  <c:v>650000000</c:v>
                </c:pt>
                <c:pt idx="2">
                  <c:v>239000000</c:v>
                </c:pt>
                <c:pt idx="3">
                  <c:v>159090000</c:v>
                </c:pt>
                <c:pt idx="4">
                  <c:v>74000000</c:v>
                </c:pt>
              </c:numCache>
            </c:numRef>
          </c:val>
          <c:shape val="cone"/>
          <c:extLst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تعداد طرح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solidFill>
                <a:schemeClr val="accent1"/>
              </a:solidFill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>
              <a:contourClr>
                <a:schemeClr val="accent1"/>
              </a:contourClr>
            </a:sp3d>
          </c:spPr>
          <c:invertIfNegative val="0"/>
          <c:dLbls>
            <c:dLbl>
              <c:idx val="0"/>
              <c:layout>
                <c:manualLayout>
                  <c:x val="3.1250000000000002E-3"/>
                  <c:y val="-5.39062466839169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3.1250000000000002E-3"/>
                  <c:y val="-1.4062499134934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"/>
                  <c:y val="-5.1562496828094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5624999999998854E-3"/>
                  <c:y val="-1.4062499134934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2.8124999999999886E-2"/>
                  <c:y val="-1.4062499134934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defRPr>
                </a:pPr>
                <a:endParaRPr lang="fa-I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پتروشیمی</c:v>
                </c:pt>
                <c:pt idx="1">
                  <c:v>بیمارستان لالی</c:v>
                </c:pt>
                <c:pt idx="2">
                  <c:v>شهرداری</c:v>
                </c:pt>
                <c:pt idx="3">
                  <c:v>دانشگاه تربیت مدرس</c:v>
                </c:pt>
                <c:pt idx="4">
                  <c:v>شرکت رایا طب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2</c:v>
                </c:pt>
                <c:pt idx="1">
                  <c:v>1</c:v>
                </c:pt>
                <c:pt idx="2">
                  <c:v>2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-1708272800"/>
        <c:axId val="-1708274976"/>
        <c:axId val="-1708839824"/>
      </c:bar3DChart>
      <c:catAx>
        <c:axId val="-1708272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fa-IR"/>
          </a:p>
        </c:txPr>
        <c:crossAx val="-1708274976"/>
        <c:crosses val="autoZero"/>
        <c:auto val="1"/>
        <c:lblAlgn val="ctr"/>
        <c:lblOffset val="100"/>
        <c:noMultiLvlLbl val="0"/>
      </c:catAx>
      <c:valAx>
        <c:axId val="-170827497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-1708272800"/>
        <c:crosses val="autoZero"/>
        <c:crossBetween val="between"/>
      </c:valAx>
      <c:serAx>
        <c:axId val="-1708839824"/>
        <c:scaling>
          <c:orientation val="minMax"/>
        </c:scaling>
        <c:delete val="1"/>
        <c:axPos val="b"/>
        <c:majorTickMark val="none"/>
        <c:minorTickMark val="none"/>
        <c:tickLblPos val="nextTo"/>
        <c:crossAx val="-1708274976"/>
        <c:crosses val="autoZero"/>
      </c:ser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fa-IR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fa-IR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کارفرما و </a:t>
            </a:r>
            <a:r>
              <a:rPr lang="fa-IR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تعداد طرح به تفکیک </a:t>
            </a:r>
            <a:r>
              <a:rPr lang="fa-IR" sz="1400" baseline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سال </a:t>
            </a:r>
            <a:r>
              <a:rPr lang="fa-IR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1401 </a:t>
            </a:r>
            <a:r>
              <a:rPr lang="fa-IR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(تومان)</a:t>
            </a:r>
          </a:p>
        </c:rich>
      </c:tx>
      <c:layout>
        <c:manualLayout>
          <c:xMode val="edge"/>
          <c:yMode val="edge"/>
          <c:x val="0.20453900098425198"/>
          <c:y val="8.9062494521254032E-2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3443317479856132E-2"/>
          <c:y val="5.377760958698851E-2"/>
          <c:w val="0.96521456351933999"/>
          <c:h val="0.82698545537514301"/>
        </c:manualLayout>
      </c:layout>
      <c:bar3DChart>
        <c:barDir val="col"/>
        <c:grouping val="standar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سال 1400</c:v>
                </c:pt>
              </c:strCache>
            </c:strRef>
          </c:tx>
          <c:spPr>
            <a:blipFill dpi="0" rotWithShape="1">
              <a:blip xmlns:r="http://schemas.openxmlformats.org/officeDocument/2006/relationships" r:embed="rId1"/>
              <a:srcRect/>
              <a:tile tx="0" ty="0" sx="100000" sy="100000" flip="none" algn="tl"/>
            </a:blip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  <a:sp3d/>
          </c:spPr>
          <c:invertIfNegative val="1"/>
          <c:pictureOptions>
            <c:pictureFormat val="stretch"/>
          </c:pictureOptions>
          <c:dPt>
            <c:idx val="0"/>
            <c:invertIfNegative val="1"/>
            <c:bubble3D val="0"/>
          </c:dPt>
          <c:dPt>
            <c:idx val="1"/>
            <c:invertIfNegative val="1"/>
            <c:bubble3D val="0"/>
          </c:dPt>
          <c:dPt>
            <c:idx val="3"/>
            <c:invertIfNegative val="1"/>
            <c:bubble3D val="0"/>
          </c:dPt>
          <c:dPt>
            <c:idx val="4"/>
            <c:invertIfNegative val="1"/>
            <c:bubble3D val="0"/>
          </c:dPt>
          <c:dLbls>
            <c:dLbl>
              <c:idx val="0"/>
              <c:layout>
                <c:manualLayout>
                  <c:x val="6.2500000000000003E-3"/>
                  <c:y val="-4.92187469722719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9.3749999999999997E-3"/>
                  <c:y val="-3.5156247837337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"/>
                  <c:y val="-5.62499965397393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0937499999999942E-2"/>
                  <c:y val="-3.98437475489820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1.5624999999999886E-2"/>
                  <c:y val="-4.45312472606270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1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fa-I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 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پتروشیمی</c:v>
                </c:pt>
                <c:pt idx="1">
                  <c:v>WHO</c:v>
                </c:pt>
                <c:pt idx="2">
                  <c:v>شهرداری</c:v>
                </c:pt>
                <c:pt idx="3">
                  <c:v>جهاد دانشگاهی</c:v>
                </c:pt>
                <c:pt idx="4">
                  <c:v>شرکت برق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748500000</c:v>
                </c:pt>
                <c:pt idx="1">
                  <c:v>660000000</c:v>
                </c:pt>
                <c:pt idx="2">
                  <c:v>535000000</c:v>
                </c:pt>
                <c:pt idx="3">
                  <c:v>230000000</c:v>
                </c:pt>
                <c:pt idx="4">
                  <c:v>138138000</c:v>
                </c:pt>
              </c:numCache>
            </c:numRef>
          </c:val>
          <c:shape val="cone"/>
          <c:extLst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تعداد طرح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solidFill>
                <a:schemeClr val="accent1"/>
              </a:solidFill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>
              <a:contourClr>
                <a:schemeClr val="accent1"/>
              </a:contourClr>
            </a:sp3d>
          </c:spPr>
          <c:invertIfNegative val="0"/>
          <c:dLbls>
            <c:dLbl>
              <c:idx val="0"/>
              <c:layout>
                <c:manualLayout>
                  <c:x val="4.7061184644557955E-3"/>
                  <c:y val="-1.60632372772843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3.1250000000000002E-3"/>
                  <c:y val="-1.4062499134934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"/>
                  <c:y val="-5.1562496828094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5624811303947151E-3"/>
                  <c:y val="-3.29840063613578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2.8124999999999886E-2"/>
                  <c:y val="-1.4062499134934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defRPr>
                </a:pPr>
                <a:endParaRPr lang="fa-I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پتروشیمی</c:v>
                </c:pt>
                <c:pt idx="1">
                  <c:v>WHO</c:v>
                </c:pt>
                <c:pt idx="2">
                  <c:v>شهرداری</c:v>
                </c:pt>
                <c:pt idx="3">
                  <c:v>جهاد دانشگاهی</c:v>
                </c:pt>
                <c:pt idx="4">
                  <c:v>شرکت برق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</c:v>
                </c:pt>
                <c:pt idx="1">
                  <c:v>1</c:v>
                </c:pt>
                <c:pt idx="2">
                  <c:v>4</c:v>
                </c:pt>
                <c:pt idx="3">
                  <c:v>2</c:v>
                </c:pt>
                <c:pt idx="4">
                  <c:v>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-1708274432"/>
        <c:axId val="-1708261920"/>
        <c:axId val="-1708832960"/>
      </c:bar3DChart>
      <c:catAx>
        <c:axId val="-17082744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fa-IR"/>
          </a:p>
        </c:txPr>
        <c:crossAx val="-1708261920"/>
        <c:crosses val="autoZero"/>
        <c:auto val="1"/>
        <c:lblAlgn val="ctr"/>
        <c:lblOffset val="100"/>
        <c:noMultiLvlLbl val="0"/>
      </c:catAx>
      <c:valAx>
        <c:axId val="-170826192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-1708274432"/>
        <c:crosses val="autoZero"/>
        <c:crossBetween val="between"/>
      </c:valAx>
      <c:serAx>
        <c:axId val="-1708832960"/>
        <c:scaling>
          <c:orientation val="minMax"/>
        </c:scaling>
        <c:delete val="1"/>
        <c:axPos val="b"/>
        <c:majorTickMark val="none"/>
        <c:minorTickMark val="none"/>
        <c:tickLblPos val="nextTo"/>
        <c:crossAx val="-1708261920"/>
        <c:crosses val="autoZero"/>
      </c:ser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fa-IR"/>
    </a:p>
  </c:txPr>
  <c:externalData r:id="rId2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fa-IR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کارفرما و </a:t>
            </a:r>
            <a:r>
              <a:rPr lang="fa-IR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تعداد طرح به تفکیک </a:t>
            </a:r>
            <a:r>
              <a:rPr lang="fa-IR" sz="1400" baseline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سال </a:t>
            </a:r>
            <a:r>
              <a:rPr lang="fa-IR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1402 </a:t>
            </a:r>
            <a:r>
              <a:rPr lang="fa-IR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(تومان)</a:t>
            </a:r>
          </a:p>
        </c:rich>
      </c:tx>
      <c:layout>
        <c:manualLayout>
          <c:xMode val="edge"/>
          <c:yMode val="edge"/>
          <c:x val="0.20453900098425198"/>
          <c:y val="8.9062494521254032E-2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ndar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سال 1400</c:v>
                </c:pt>
              </c:strCache>
            </c:strRef>
          </c:tx>
          <c:spPr>
            <a:solidFill>
              <a:srgbClr val="BF9000"/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  <a:sp3d/>
          </c:spPr>
          <c:invertIfNegative val="1"/>
          <c:dPt>
            <c:idx val="0"/>
            <c:invertIfNegative val="1"/>
            <c:bubble3D val="0"/>
          </c:dPt>
          <c:dPt>
            <c:idx val="1"/>
            <c:invertIfNegative val="1"/>
            <c:bubble3D val="0"/>
          </c:dPt>
          <c:dPt>
            <c:idx val="3"/>
            <c:invertIfNegative val="1"/>
            <c:bubble3D val="0"/>
          </c:dPt>
          <c:dLbls>
            <c:dLbl>
              <c:idx val="0"/>
              <c:layout>
                <c:manualLayout>
                  <c:x val="6.2500000000000003E-3"/>
                  <c:y val="-4.92187469722719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9.3750112828567683E-3"/>
                  <c:y val="-6.48899788181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"/>
                  <c:y val="-4.54376924072358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0937499999999942E-2"/>
                  <c:y val="-3.98437475489820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1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fa-I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 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شهرداری</c:v>
                </c:pt>
                <c:pt idx="1">
                  <c:v>شرکت فولاد</c:v>
                </c:pt>
                <c:pt idx="2">
                  <c:v>سازمان محیط زیست</c:v>
                </c:pt>
                <c:pt idx="3">
                  <c:v>جهاد دانشگاهی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2631000000</c:v>
                </c:pt>
                <c:pt idx="1">
                  <c:v>690000000</c:v>
                </c:pt>
                <c:pt idx="2">
                  <c:v>689500000</c:v>
                </c:pt>
                <c:pt idx="3">
                  <c:v>350000000</c:v>
                </c:pt>
              </c:numCache>
            </c:numRef>
          </c:val>
          <c:shape val="cone"/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>
                    <a:outerShdw blurRad="50800" dist="38100" dir="10800000" algn="r" rotWithShape="0">
                      <a:prstClr val="black">
                        <a:alpha val="40000"/>
                      </a:prstClr>
                    </a:outerShdw>
                  </a:effectLst>
                  <a:sp3d/>
                </c14:spPr>
              </c14:invertSolidFillFmt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تعداد طرح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accent1">
                  <a:lumMod val="40000"/>
                  <a:lumOff val="60000"/>
                </a:schemeClr>
              </a:solidFill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>
              <a:contourClr>
                <a:schemeClr val="accent1"/>
              </a:contourClr>
            </a:sp3d>
          </c:spPr>
          <c:invertIfNegative val="0"/>
          <c:dLbls>
            <c:dLbl>
              <c:idx val="0"/>
              <c:layout>
                <c:manualLayout>
                  <c:x val="-3.7350146543299962E-5"/>
                  <c:y val="-0.2025748089549392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5438060571230071E-3"/>
                  <c:y val="-3.02809401051599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"/>
                  <c:y val="-3.26411213425598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2.6860980389056557E-2"/>
                  <c:y val="-3.29840063613578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defRPr>
                </a:pPr>
                <a:endParaRPr lang="fa-I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شهرداری</c:v>
                </c:pt>
                <c:pt idx="1">
                  <c:v>شرکت فولاد</c:v>
                </c:pt>
                <c:pt idx="2">
                  <c:v>سازمان محیط زیست</c:v>
                </c:pt>
                <c:pt idx="3">
                  <c:v>جهاد دانشگاهی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-1708266272"/>
        <c:axId val="-1708264640"/>
        <c:axId val="-1708829216"/>
      </c:bar3DChart>
      <c:catAx>
        <c:axId val="-1708266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fa-IR"/>
          </a:p>
        </c:txPr>
        <c:crossAx val="-1708264640"/>
        <c:crosses val="autoZero"/>
        <c:auto val="1"/>
        <c:lblAlgn val="ctr"/>
        <c:lblOffset val="100"/>
        <c:noMultiLvlLbl val="0"/>
      </c:catAx>
      <c:valAx>
        <c:axId val="-170826464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-1708266272"/>
        <c:crosses val="autoZero"/>
        <c:crossBetween val="between"/>
      </c:valAx>
      <c:serAx>
        <c:axId val="-1708829216"/>
        <c:scaling>
          <c:orientation val="minMax"/>
        </c:scaling>
        <c:delete val="1"/>
        <c:axPos val="b"/>
        <c:majorTickMark val="none"/>
        <c:minorTickMark val="none"/>
        <c:tickLblPos val="nextTo"/>
        <c:crossAx val="-1708264640"/>
        <c:crosses val="autoZero"/>
      </c:ser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fa-IR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fa-IR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کارفرما و </a:t>
            </a:r>
            <a:r>
              <a:rPr lang="fa-IR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تعداد طرح به تفکیک </a:t>
            </a:r>
            <a:r>
              <a:rPr lang="fa-IR" sz="1400" baseline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سال </a:t>
            </a:r>
            <a:r>
              <a:rPr lang="fa-IR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1403 </a:t>
            </a:r>
            <a:r>
              <a:rPr lang="fa-IR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(تومان)</a:t>
            </a:r>
          </a:p>
        </c:rich>
      </c:tx>
      <c:layout>
        <c:manualLayout>
          <c:xMode val="edge"/>
          <c:yMode val="edge"/>
          <c:x val="0.20453900098425198"/>
          <c:y val="8.9062494521254032E-2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ndar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سال 1400</c:v>
                </c:pt>
              </c:strCache>
            </c:strRef>
          </c:tx>
          <c:spPr>
            <a:solidFill>
              <a:srgbClr val="ED7D31"/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  <a:sp3d/>
          </c:spPr>
          <c:invertIfNegative val="1"/>
          <c:dPt>
            <c:idx val="0"/>
            <c:invertIfNegative val="1"/>
            <c:bubble3D val="0"/>
          </c:dPt>
          <c:dPt>
            <c:idx val="1"/>
            <c:invertIfNegative val="1"/>
            <c:bubble3D val="0"/>
          </c:dPt>
          <c:dLbls>
            <c:dLbl>
              <c:idx val="0"/>
              <c:layout>
                <c:manualLayout>
                  <c:x val="6.2500000000000003E-3"/>
                  <c:y val="-4.92187469722719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9.3750112828567683E-3"/>
                  <c:y val="-6.48899788181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"/>
                  <c:y val="-4.54376924072358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1" i="0" u="none" strike="noStrike" kern="1200" baseline="0">
                    <a:solidFill>
                      <a:schemeClr val="accent2">
                        <a:lumMod val="60000"/>
                        <a:lumOff val="4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a-I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 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شهرداری</c:v>
                </c:pt>
                <c:pt idx="1">
                  <c:v>پتروشیمی</c:v>
                </c:pt>
                <c:pt idx="2">
                  <c:v>شرکت نمک دریایی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3142000000</c:v>
                </c:pt>
                <c:pt idx="1">
                  <c:v>2287713750</c:v>
                </c:pt>
                <c:pt idx="2">
                  <c:v>20000000</c:v>
                </c:pt>
              </c:numCache>
            </c:numRef>
          </c:val>
          <c:shape val="cone"/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>
                    <a:outerShdw blurRad="50800" dist="38100" dir="10800000" algn="r" rotWithShape="0">
                      <a:prstClr val="black">
                        <a:alpha val="40000"/>
                      </a:prstClr>
                    </a:outerShdw>
                  </a:effectLst>
                  <a:sp3d/>
                </c14:spPr>
              </c14:invertSolidFillFmt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تعداد طرح</c:v>
                </c:pt>
              </c:strCache>
            </c:strRef>
          </c:tx>
          <c:spPr>
            <a:solidFill>
              <a:srgbClr val="FFFF00"/>
            </a:solidFill>
            <a:ln>
              <a:solidFill>
                <a:schemeClr val="accent1">
                  <a:lumMod val="40000"/>
                  <a:lumOff val="60000"/>
                </a:schemeClr>
              </a:solidFill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>
              <a:contourClr>
                <a:schemeClr val="accent1"/>
              </a:contourClr>
            </a:sp3d>
          </c:spPr>
          <c:invertIfNegative val="0"/>
          <c:dLbls>
            <c:dLbl>
              <c:idx val="0"/>
              <c:layout>
                <c:manualLayout>
                  <c:x val="-3.7350146543299962E-5"/>
                  <c:y val="-0.2025748089549392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5438323664753563E-3"/>
                  <c:y val="-6.23477144106497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"/>
                  <c:y val="-4.43017214368759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rgbClr val="FFFF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defRPr>
                </a:pPr>
                <a:endParaRPr lang="fa-I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شهرداری</c:v>
                </c:pt>
                <c:pt idx="1">
                  <c:v>پتروشیمی</c:v>
                </c:pt>
                <c:pt idx="2">
                  <c:v>شرکت نمک دریایی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16</c:v>
                </c:pt>
                <c:pt idx="1">
                  <c:v>2</c:v>
                </c:pt>
                <c:pt idx="2">
                  <c:v>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-1708267360"/>
        <c:axId val="-1708264096"/>
        <c:axId val="-1708835456"/>
      </c:bar3DChart>
      <c:catAx>
        <c:axId val="-1708267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accent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fa-IR"/>
          </a:p>
        </c:txPr>
        <c:crossAx val="-1708264096"/>
        <c:crosses val="autoZero"/>
        <c:auto val="1"/>
        <c:lblAlgn val="ctr"/>
        <c:lblOffset val="100"/>
        <c:noMultiLvlLbl val="0"/>
      </c:catAx>
      <c:valAx>
        <c:axId val="-170826409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-1708267360"/>
        <c:crosses val="autoZero"/>
        <c:crossBetween val="between"/>
      </c:valAx>
      <c:serAx>
        <c:axId val="-1708835456"/>
        <c:scaling>
          <c:orientation val="minMax"/>
        </c:scaling>
        <c:delete val="1"/>
        <c:axPos val="b"/>
        <c:majorTickMark val="none"/>
        <c:minorTickMark val="none"/>
        <c:tickLblPos val="nextTo"/>
        <c:crossAx val="-1708264096"/>
        <c:crosses val="autoZero"/>
      </c:ser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fa-I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1400" b="1" i="0" u="none" strike="noStrike" kern="1200" spc="100" baseline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fa-IR" sz="1400" baseline="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مبلغ بالاسری به تفکیک سال </a:t>
            </a:r>
            <a:r>
              <a:rPr lang="fa-IR" sz="1000" baseline="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(تومان)</a:t>
            </a:r>
          </a:p>
        </c:rich>
      </c:tx>
      <c:layout>
        <c:manualLayout>
          <c:xMode val="edge"/>
          <c:yMode val="edge"/>
          <c:x val="0.25766400098425196"/>
          <c:y val="5.624999653973938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1400" b="1" i="0" u="none" strike="noStrike" kern="1200" spc="100" baseline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defRPr>
          </a:pPr>
          <a:endParaRPr lang="fa-IR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ndar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مبلغ بالاسری</c:v>
                </c:pt>
              </c:strCache>
            </c:strRef>
          </c:tx>
          <c:spPr>
            <a:gradFill>
              <a:gsLst>
                <a:gs pos="23000">
                  <a:srgbClr val="FFFF00"/>
                </a:gs>
                <a:gs pos="53000">
                  <a:schemeClr val="accent1">
                    <a:lumMod val="45000"/>
                    <a:lumOff val="55000"/>
                  </a:schemeClr>
                </a:gs>
                <a:gs pos="76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c:spPr>
          <c:invertIfNegative val="1"/>
          <c:dPt>
            <c:idx val="0"/>
            <c:invertIfNegative val="1"/>
            <c:bubble3D val="0"/>
            <c:spPr>
              <a:gradFill rotWithShape="1">
                <a:gsLst>
                  <a:gs pos="23000">
                    <a:srgbClr val="FFFF00"/>
                  </a:gs>
                  <a:gs pos="53000">
                    <a:schemeClr val="accent1">
                      <a:lumMod val="45000"/>
                      <a:lumOff val="55000"/>
                    </a:schemeClr>
                  </a:gs>
                  <a:gs pos="76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</c:dPt>
          <c:dPt>
            <c:idx val="1"/>
            <c:invertIfNegative val="1"/>
            <c:bubble3D val="0"/>
            <c:spPr>
              <a:gradFill rotWithShape="1">
                <a:gsLst>
                  <a:gs pos="23000">
                    <a:srgbClr val="FFFF00"/>
                  </a:gs>
                  <a:gs pos="53000">
                    <a:schemeClr val="accent1">
                      <a:lumMod val="45000"/>
                      <a:lumOff val="55000"/>
                    </a:schemeClr>
                  </a:gs>
                  <a:gs pos="76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</c:dPt>
          <c:dPt>
            <c:idx val="2"/>
            <c:invertIfNegative val="1"/>
            <c:bubble3D val="0"/>
            <c:spPr>
              <a:gradFill rotWithShape="1">
                <a:gsLst>
                  <a:gs pos="23000">
                    <a:srgbClr val="FFFF00"/>
                  </a:gs>
                  <a:gs pos="53000">
                    <a:schemeClr val="accent1">
                      <a:lumMod val="45000"/>
                      <a:lumOff val="55000"/>
                    </a:schemeClr>
                  </a:gs>
                  <a:gs pos="76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</c:dPt>
          <c:dPt>
            <c:idx val="3"/>
            <c:invertIfNegative val="1"/>
            <c:bubble3D val="0"/>
            <c:spPr>
              <a:gradFill rotWithShape="1">
                <a:gsLst>
                  <a:gs pos="23000">
                    <a:srgbClr val="FFFF00"/>
                  </a:gs>
                  <a:gs pos="53000">
                    <a:schemeClr val="accent1">
                      <a:lumMod val="45000"/>
                      <a:lumOff val="55000"/>
                    </a:schemeClr>
                  </a:gs>
                  <a:gs pos="76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</c:dPt>
          <c:dLbls>
            <c:dLbl>
              <c:idx val="0"/>
              <c:layout>
                <c:manualLayout>
                  <c:x val="6.2500000000000003E-3"/>
                  <c:y val="-2.81249982698696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9.3749999999999997E-3"/>
                  <c:y val="-3.5156247837337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0937499999999999E-2"/>
                  <c:y val="-3.5156247837337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8749999999999999E-2"/>
                  <c:y val="-3.0468748125692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accent6">
                        <a:lumMod val="20000"/>
                        <a:lumOff val="80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B Zar" panose="00000400000000000000" pitchFamily="2" charset="-78"/>
                  </a:defRPr>
                </a:pPr>
                <a:endParaRPr lang="fa-I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 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1400</c:v>
                </c:pt>
                <c:pt idx="1">
                  <c:v>1401</c:v>
                </c:pt>
                <c:pt idx="2">
                  <c:v>1402</c:v>
                </c:pt>
                <c:pt idx="3">
                  <c:v>1403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220724800</c:v>
                </c:pt>
                <c:pt idx="1">
                  <c:v>194247750</c:v>
                </c:pt>
                <c:pt idx="2">
                  <c:v>505305000</c:v>
                </c:pt>
                <c:pt idx="3">
                  <c:v>609731375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-2006494176"/>
        <c:axId val="-2006493088"/>
        <c:axId val="-1708838576"/>
      </c:bar3DChart>
      <c:catAx>
        <c:axId val="-2006494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fa-IR"/>
          </a:p>
        </c:txPr>
        <c:crossAx val="-2006493088"/>
        <c:crosses val="autoZero"/>
        <c:auto val="1"/>
        <c:lblAlgn val="ctr"/>
        <c:lblOffset val="100"/>
        <c:noMultiLvlLbl val="0"/>
      </c:catAx>
      <c:valAx>
        <c:axId val="-200649308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-2006494176"/>
        <c:crosses val="autoZero"/>
        <c:crossBetween val="between"/>
      </c:valAx>
      <c:serAx>
        <c:axId val="-1708838576"/>
        <c:scaling>
          <c:orientation val="minMax"/>
        </c:scaling>
        <c:delete val="1"/>
        <c:axPos val="b"/>
        <c:majorTickMark val="none"/>
        <c:minorTickMark val="none"/>
        <c:tickLblPos val="nextTo"/>
        <c:crossAx val="-2006493088"/>
        <c:crosses val="autoZero"/>
      </c:ser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fa-I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1400" b="1" i="0" u="none" strike="noStrike" kern="1200" spc="100" baseline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fa-IR" sz="14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جذب </a:t>
            </a:r>
            <a:r>
              <a:rPr lang="fa-IR" sz="14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سرمایه و تعداد طرح </a:t>
            </a:r>
            <a:r>
              <a:rPr lang="fa-IR" sz="14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به تفکیک مجری سال </a:t>
            </a:r>
            <a:r>
              <a:rPr lang="fa-IR" sz="1400" dirty="0" smtClean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1400 </a:t>
            </a:r>
            <a:r>
              <a:rPr lang="fa-IR" sz="1200" dirty="0" smtClean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(تومان)</a:t>
            </a:r>
            <a:endParaRPr lang="fa-IR" sz="1200" dirty="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c:rich>
      </c:tx>
      <c:layout>
        <c:manualLayout>
          <c:xMode val="edge"/>
          <c:yMode val="edge"/>
          <c:x val="0.17641400098425195"/>
          <c:y val="6.0937496251384338E-2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ndar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سال 1400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1"/>
          <c:dPt>
            <c:idx val="0"/>
            <c:invertIfNegative val="1"/>
            <c:bubble3D val="0"/>
          </c:dPt>
          <c:dPt>
            <c:idx val="1"/>
            <c:invertIfNegative val="1"/>
            <c:bubble3D val="0"/>
          </c:dPt>
          <c:dPt>
            <c:idx val="2"/>
            <c:invertIfNegative val="1"/>
            <c:bubble3D val="0"/>
          </c:dPt>
          <c:dPt>
            <c:idx val="3"/>
            <c:invertIfNegative val="1"/>
            <c:bubble3D val="0"/>
          </c:dPt>
          <c:dPt>
            <c:idx val="4"/>
            <c:invertIfNegative val="1"/>
            <c:bubble3D val="0"/>
          </c:dPt>
          <c:dPt>
            <c:idx val="5"/>
            <c:invertIfNegative val="1"/>
            <c:bubble3D val="0"/>
          </c:dPt>
          <c:dLbls>
            <c:dLbl>
              <c:idx val="0"/>
              <c:layout>
                <c:manualLayout>
                  <c:x val="6.2500000000000003E-3"/>
                  <c:y val="-2.81249982698696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9.3749999999999997E-3"/>
                  <c:y val="-3.5156247837337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0937499999999942E-2"/>
                  <c:y val="-5.1562496828094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8749999999999999E-2"/>
                  <c:y val="-3.0468748125692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4.6874999999998853E-3"/>
                  <c:y val="-1.64062489907573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1.5624999999998854E-3"/>
                  <c:y val="-1.4062499134934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" sourceLinked="0"/>
            <c:spPr>
              <a:solidFill>
                <a:schemeClr val="tx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rgbClr val="00B05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defRPr>
                </a:pPr>
                <a:endParaRPr lang="fa-I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 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دکتر جرفی</c:v>
                </c:pt>
                <c:pt idx="1">
                  <c:v>دکتر افشاری</c:v>
                </c:pt>
                <c:pt idx="2">
                  <c:v>دکتر نورالهی</c:v>
                </c:pt>
                <c:pt idx="3">
                  <c:v>دکتر بابایی</c:v>
                </c:pt>
                <c:pt idx="4">
                  <c:v>دکتر صادقیان</c:v>
                </c:pt>
                <c:pt idx="5">
                  <c:v>دکتر ملایری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650000000</c:v>
                </c:pt>
                <c:pt idx="1">
                  <c:v>362790000</c:v>
                </c:pt>
                <c:pt idx="2">
                  <c:v>240000000</c:v>
                </c:pt>
                <c:pt idx="3">
                  <c:v>239000000</c:v>
                </c:pt>
                <c:pt idx="4">
                  <c:v>204000000</c:v>
                </c:pt>
                <c:pt idx="5">
                  <c:v>74000000</c:v>
                </c:pt>
              </c:numCache>
            </c:numRef>
          </c:val>
          <c:shape val="cone"/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>
                    <a:outerShdw blurRad="57150" dist="19050" dir="5400000" algn="ctr" rotWithShape="0">
                      <a:srgbClr val="000000">
                        <a:alpha val="63000"/>
                      </a:srgbClr>
                    </a:outerShdw>
                  </a:effectLst>
                  <a:sp3d/>
                </c14:spPr>
              </c14:invertSolidFillFmt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تعداد طرح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dLbl>
              <c:idx val="1"/>
              <c:layout>
                <c:manualLayout>
                  <c:x val="0"/>
                  <c:y val="-2.57812484140473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0"/>
                  <c:y val="-2.81249982698697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2.5000000000000001E-2"/>
                  <c:y val="-8.593650196768675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a-I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دکتر جرفی</c:v>
                </c:pt>
                <c:pt idx="1">
                  <c:v>دکتر افشاری</c:v>
                </c:pt>
                <c:pt idx="2">
                  <c:v>دکتر نورالهی</c:v>
                </c:pt>
                <c:pt idx="3">
                  <c:v>دکتر بابایی</c:v>
                </c:pt>
                <c:pt idx="4">
                  <c:v>دکتر صادقیان</c:v>
                </c:pt>
                <c:pt idx="5">
                  <c:v>دکتر ملایری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1</c:v>
                </c:pt>
                <c:pt idx="5">
                  <c:v>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-2006484928"/>
        <c:axId val="-2006488736"/>
        <c:axId val="-1708828592"/>
      </c:bar3DChart>
      <c:catAx>
        <c:axId val="-2006484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fa-IR"/>
          </a:p>
        </c:txPr>
        <c:crossAx val="-2006488736"/>
        <c:crosses val="autoZero"/>
        <c:auto val="1"/>
        <c:lblAlgn val="ctr"/>
        <c:lblOffset val="100"/>
        <c:noMultiLvlLbl val="0"/>
      </c:catAx>
      <c:valAx>
        <c:axId val="-200648873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-2006484928"/>
        <c:crosses val="autoZero"/>
        <c:crossBetween val="between"/>
      </c:valAx>
      <c:serAx>
        <c:axId val="-1708828592"/>
        <c:scaling>
          <c:orientation val="minMax"/>
        </c:scaling>
        <c:delete val="1"/>
        <c:axPos val="b"/>
        <c:majorTickMark val="none"/>
        <c:minorTickMark val="none"/>
        <c:tickLblPos val="nextTo"/>
        <c:crossAx val="-2006488736"/>
        <c:crosses val="autoZero"/>
      </c:ser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fa-I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fa-IR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جذب سرمایه </a:t>
            </a:r>
            <a:r>
              <a:rPr lang="fa-IR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و تعداد طرح به </a:t>
            </a:r>
            <a:r>
              <a:rPr lang="fa-IR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تفکیک مجری سال </a:t>
            </a:r>
            <a:r>
              <a:rPr lang="fa-IR" sz="1400" u="none" dirty="0" smtClean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1401 (تومان)</a:t>
            </a:r>
            <a:endParaRPr lang="fa-IR" sz="1400" u="none" dirty="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c:rich>
      </c:tx>
      <c:layout>
        <c:manualLayout>
          <c:xMode val="edge"/>
          <c:yMode val="edge"/>
          <c:x val="0.13891400098425197"/>
          <c:y val="5.8593746395561863E-2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4520269457076654E-3"/>
          <c:y val="2.3437875026379213E-3"/>
          <c:w val="0.9768775836614173"/>
          <c:h val="0.95256268746538586"/>
        </c:manualLayout>
      </c:layout>
      <c:bar3DChart>
        <c:barDir val="col"/>
        <c:grouping val="standar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سال 1400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1"/>
          <c:dPt>
            <c:idx val="0"/>
            <c:invertIfNegative val="1"/>
            <c:bubble3D val="0"/>
          </c:dPt>
          <c:dPt>
            <c:idx val="1"/>
            <c:invertIfNegative val="1"/>
            <c:bubble3D val="0"/>
          </c:dPt>
          <c:dPt>
            <c:idx val="2"/>
            <c:invertIfNegative val="1"/>
            <c:bubble3D val="0"/>
          </c:dPt>
          <c:dPt>
            <c:idx val="3"/>
            <c:invertIfNegative val="1"/>
            <c:bubble3D val="0"/>
          </c:dPt>
          <c:dPt>
            <c:idx val="4"/>
            <c:invertIfNegative val="1"/>
            <c:bubble3D val="0"/>
          </c:dPt>
          <c:dPt>
            <c:idx val="5"/>
            <c:invertIfNegative val="1"/>
            <c:bubble3D val="0"/>
          </c:dPt>
          <c:dLbls>
            <c:dLbl>
              <c:idx val="0"/>
              <c:layout>
                <c:manualLayout>
                  <c:x val="6.2500000000000003E-3"/>
                  <c:y val="-2.81249982698696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9.3749999999999997E-3"/>
                  <c:y val="-3.5156247837337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9.3749999999999424E-3"/>
                  <c:y val="-7.73437452421416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7187500000000001E-2"/>
                  <c:y val="-4.45312472606270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0"/>
                  <c:y val="-3.28124979815147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1.5625000000000001E-3"/>
                  <c:y val="-2.10937487024023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" sourceLinked="0"/>
            <c:spPr>
              <a:solidFill>
                <a:schemeClr val="tx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fa-I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 </c:separator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دکتر شیرالی</c:v>
                </c:pt>
                <c:pt idx="1">
                  <c:v>دکتر جرفی</c:v>
                </c:pt>
                <c:pt idx="2">
                  <c:v>دکتر جعفرزاده</c:v>
                </c:pt>
                <c:pt idx="3">
                  <c:v>دکتر بابایی</c:v>
                </c:pt>
                <c:pt idx="4">
                  <c:v>دکتر احمدی مقدم</c:v>
                </c:pt>
                <c:pt idx="5">
                  <c:v>دکتر افشاری</c:v>
                </c:pt>
                <c:pt idx="6">
                  <c:v>دکتر گودرزی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798138000</c:v>
                </c:pt>
                <c:pt idx="1">
                  <c:v>430000000</c:v>
                </c:pt>
                <c:pt idx="2">
                  <c:v>120000000</c:v>
                </c:pt>
                <c:pt idx="3">
                  <c:v>115000000</c:v>
                </c:pt>
                <c:pt idx="4">
                  <c:v>100000000</c:v>
                </c:pt>
                <c:pt idx="5">
                  <c:v>74850000</c:v>
                </c:pt>
                <c:pt idx="6">
                  <c:v>70000000</c:v>
                </c:pt>
              </c:numCache>
            </c:numRef>
          </c:val>
          <c:shape val="cone"/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>
                    <a:outerShdw blurRad="57150" dist="19050" dir="5400000" algn="ctr" rotWithShape="0">
                      <a:srgbClr val="000000">
                        <a:alpha val="63000"/>
                      </a:srgbClr>
                    </a:outerShdw>
                  </a:effectLst>
                  <a:sp3d/>
                </c14:spPr>
              </c14:invertSolidFillFmt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تعداد طرح</c:v>
                </c:pt>
              </c:strCache>
            </c:strRef>
          </c:tx>
          <c:spPr>
            <a:solidFill>
              <a:schemeClr val="bg1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1.5624999999999712E-3"/>
                  <c:y val="-5.39062466839169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5624999999999712E-3"/>
                  <c:y val="-5.1562496828094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"/>
                  <c:y val="-2.343749855822474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1.5625000000000001E-3"/>
                  <c:y val="-3.74999976931595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6.249999999999885E-3"/>
                  <c:y val="-4.6874997116449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2.1874999999999999E-2"/>
                  <c:y val="-7.031249567467423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2.34375E-2"/>
                  <c:y val="-2.343749855822474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a-I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دکتر شیرالی</c:v>
                </c:pt>
                <c:pt idx="1">
                  <c:v>دکتر جرفی</c:v>
                </c:pt>
                <c:pt idx="2">
                  <c:v>دکتر جعفرزاده</c:v>
                </c:pt>
                <c:pt idx="3">
                  <c:v>دکتر بابایی</c:v>
                </c:pt>
                <c:pt idx="4">
                  <c:v>دکتر احمدی مقدم</c:v>
                </c:pt>
                <c:pt idx="5">
                  <c:v>دکتر افشاری</c:v>
                </c:pt>
                <c:pt idx="6">
                  <c:v>دکتر گودرزی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-2006484384"/>
        <c:axId val="-2006494720"/>
        <c:axId val="-1708830464"/>
      </c:bar3DChart>
      <c:catAx>
        <c:axId val="-20064843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fa-IR"/>
          </a:p>
        </c:txPr>
        <c:crossAx val="-2006494720"/>
        <c:crosses val="autoZero"/>
        <c:auto val="1"/>
        <c:lblAlgn val="ctr"/>
        <c:lblOffset val="100"/>
        <c:noMultiLvlLbl val="0"/>
      </c:catAx>
      <c:valAx>
        <c:axId val="-200649472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-2006484384"/>
        <c:crosses val="autoZero"/>
        <c:crossBetween val="between"/>
      </c:valAx>
      <c:serAx>
        <c:axId val="-1708830464"/>
        <c:scaling>
          <c:orientation val="minMax"/>
        </c:scaling>
        <c:delete val="1"/>
        <c:axPos val="b"/>
        <c:majorTickMark val="none"/>
        <c:minorTickMark val="none"/>
        <c:tickLblPos val="nextTo"/>
        <c:crossAx val="-2006494720"/>
        <c:crosses val="autoZero"/>
      </c:ser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fa-IR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fa-IR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جذب سرمایه </a:t>
            </a:r>
            <a:r>
              <a:rPr lang="fa-IR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و تعداد طرح به </a:t>
            </a:r>
            <a:r>
              <a:rPr lang="fa-IR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تفکیک مجری </a:t>
            </a:r>
            <a:r>
              <a:rPr lang="fa-IR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سال</a:t>
            </a:r>
            <a:r>
              <a:rPr lang="fa-IR" sz="1200" baseline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a-IR" sz="1200" u="none" dirty="0" smtClean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1402 (تومان)</a:t>
            </a:r>
            <a:endParaRPr lang="fa-IR" sz="1200" u="none" dirty="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c:rich>
      </c:tx>
      <c:layout>
        <c:manualLayout>
          <c:xMode val="edge"/>
          <c:yMode val="edge"/>
          <c:x val="0.17797650098425197"/>
          <c:y val="6.562499596302928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defRPr>
          </a:pPr>
          <a:endParaRPr lang="fa-IR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7187555362472223E-2"/>
          <c:y val="0"/>
          <c:w val="0.9768775836614173"/>
          <c:h val="0.95256268746538586"/>
        </c:manualLayout>
      </c:layout>
      <c:bar3DChart>
        <c:barDir val="col"/>
        <c:grouping val="standar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سال 1400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>
              <a:outerShdw blurRad="57150" dist="19050" dir="5400000" algn="ctr" rotWithShape="0">
                <a:srgbClr val="FFFF00">
                  <a:alpha val="63000"/>
                </a:srgbClr>
              </a:outerShdw>
            </a:effectLst>
            <a:sp3d/>
          </c:spPr>
          <c:invertIfNegative val="1"/>
          <c:dPt>
            <c:idx val="0"/>
            <c:invertIfNegative val="1"/>
            <c:bubble3D val="0"/>
            <c:spPr>
              <a:solidFill>
                <a:srgbClr val="FFFF00"/>
              </a:solidFill>
              <a:ln>
                <a:noFill/>
              </a:ln>
              <a:effectLst>
                <a:outerShdw blurRad="57150" dist="19050" dir="5400000" algn="ctr" rotWithShape="0">
                  <a:srgbClr val="FFFF00">
                    <a:alpha val="63000"/>
                  </a:srgbClr>
                </a:outerShdw>
              </a:effectLst>
              <a:sp3d/>
            </c:spPr>
          </c:dPt>
          <c:dPt>
            <c:idx val="1"/>
            <c:invertIfNegative val="1"/>
            <c:bubble3D val="0"/>
            <c:spPr>
              <a:solidFill>
                <a:srgbClr val="FFFF00"/>
              </a:solidFill>
              <a:ln>
                <a:noFill/>
              </a:ln>
              <a:effectLst>
                <a:outerShdw blurRad="57150" dist="19050" dir="5400000" algn="ctr" rotWithShape="0">
                  <a:srgbClr val="FFFF00">
                    <a:alpha val="63000"/>
                  </a:srgbClr>
                </a:outerShdw>
              </a:effectLst>
              <a:sp3d/>
            </c:spPr>
          </c:dPt>
          <c:dPt>
            <c:idx val="2"/>
            <c:invertIfNegative val="1"/>
            <c:bubble3D val="0"/>
            <c:spPr>
              <a:solidFill>
                <a:srgbClr val="FFFF00"/>
              </a:solidFill>
              <a:ln>
                <a:noFill/>
              </a:ln>
              <a:effectLst>
                <a:outerShdw blurRad="57150" dist="19050" dir="5400000" algn="ctr" rotWithShape="0">
                  <a:srgbClr val="FFFF00">
                    <a:alpha val="63000"/>
                  </a:srgbClr>
                </a:outerShdw>
              </a:effectLst>
              <a:sp3d/>
            </c:spPr>
          </c:dPt>
          <c:dPt>
            <c:idx val="3"/>
            <c:invertIfNegative val="1"/>
            <c:bubble3D val="0"/>
            <c:spPr>
              <a:solidFill>
                <a:srgbClr val="FFFF00"/>
              </a:solidFill>
              <a:ln>
                <a:noFill/>
              </a:ln>
              <a:effectLst>
                <a:outerShdw blurRad="57150" dist="19050" dir="5400000" algn="ctr" rotWithShape="0">
                  <a:srgbClr val="FFFF00">
                    <a:alpha val="63000"/>
                  </a:srgbClr>
                </a:outerShdw>
              </a:effectLst>
              <a:sp3d/>
            </c:spPr>
          </c:dPt>
          <c:dLbls>
            <c:dLbl>
              <c:idx val="0"/>
              <c:layout>
                <c:manualLayout>
                  <c:x val="6.2500000000000003E-3"/>
                  <c:y val="-2.81249982698696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9.3749999999999997E-3"/>
                  <c:y val="-4.68749971164495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40625E-2"/>
                  <c:y val="-3.5156247837337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7187500000000001E-2"/>
                  <c:y val="-4.45312472606270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" sourceLinked="0"/>
            <c:spPr>
              <a:solidFill>
                <a:schemeClr val="tx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rgbClr val="FFFF00"/>
                    </a:solidFill>
                    <a:latin typeface="+mn-lt"/>
                    <a:ea typeface="+mn-ea"/>
                    <a:cs typeface="+mn-cs"/>
                  </a:defRPr>
                </a:pPr>
                <a:endParaRPr lang="fa-I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 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دکتر بابایی</c:v>
                </c:pt>
                <c:pt idx="1">
                  <c:v>دکتر احمد حسینی</c:v>
                </c:pt>
                <c:pt idx="2">
                  <c:v>دکترفولادی</c:v>
                </c:pt>
                <c:pt idx="3">
                  <c:v>دکتر ماریا چراغی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2281000000</c:v>
                </c:pt>
                <c:pt idx="1">
                  <c:v>690000000</c:v>
                </c:pt>
                <c:pt idx="2">
                  <c:v>689500000</c:v>
                </c:pt>
                <c:pt idx="3">
                  <c:v>350000000</c:v>
                </c:pt>
              </c:numCache>
            </c:numRef>
          </c:val>
          <c:shape val="cone"/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>
                    <a:outerShdw blurRad="57150" dist="19050" dir="5400000" algn="ctr" rotWithShape="0">
                      <a:srgbClr val="FFFF00">
                        <a:alpha val="63000"/>
                      </a:srgbClr>
                    </a:outerShdw>
                  </a:effectLst>
                  <a:sp3d/>
                </c14:spPr>
              </c14:invertSolidFillFmt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تعداد طرح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>
              <a:innerShdw blurRad="63500" dist="50800" dir="16200000">
                <a:prstClr val="black">
                  <a:alpha val="50000"/>
                </a:prstClr>
              </a:innerShdw>
            </a:effectLst>
            <a:sp3d/>
          </c:spPr>
          <c:invertIfNegative val="0"/>
          <c:dLbls>
            <c:dLbl>
              <c:idx val="0"/>
              <c:layout>
                <c:manualLayout>
                  <c:x val="0"/>
                  <c:y val="-0.1054687435120114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8749999999999999E-2"/>
                  <c:y val="-8.593650196768675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a-I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دکتر بابایی</c:v>
                </c:pt>
                <c:pt idx="1">
                  <c:v>دکتر احمد حسینی</c:v>
                </c:pt>
                <c:pt idx="2">
                  <c:v>دکترفولادی</c:v>
                </c:pt>
                <c:pt idx="3">
                  <c:v>دکتر ماریا چراغی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10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-2006488192"/>
        <c:axId val="-2006498528"/>
        <c:axId val="-1708832336"/>
      </c:bar3DChart>
      <c:catAx>
        <c:axId val="-20064881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fa-IR"/>
          </a:p>
        </c:txPr>
        <c:crossAx val="-2006498528"/>
        <c:crosses val="autoZero"/>
        <c:auto val="1"/>
        <c:lblAlgn val="ctr"/>
        <c:lblOffset val="100"/>
        <c:noMultiLvlLbl val="0"/>
      </c:catAx>
      <c:valAx>
        <c:axId val="-200649852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-2006488192"/>
        <c:crosses val="autoZero"/>
        <c:crossBetween val="between"/>
      </c:valAx>
      <c:serAx>
        <c:axId val="-1708832336"/>
        <c:scaling>
          <c:orientation val="minMax"/>
        </c:scaling>
        <c:delete val="1"/>
        <c:axPos val="b"/>
        <c:majorTickMark val="none"/>
        <c:minorTickMark val="none"/>
        <c:tickLblPos val="nextTo"/>
        <c:crossAx val="-2006498528"/>
        <c:crosses val="autoZero"/>
      </c:ser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>
      <a:outerShdw blurRad="50800" dist="50800" dir="5400000" algn="ctr" rotWithShape="0">
        <a:srgbClr val="FFFF00"/>
      </a:outerShdw>
    </a:effectLst>
  </c:spPr>
  <c:txPr>
    <a:bodyPr/>
    <a:lstStyle/>
    <a:p>
      <a:pPr>
        <a:defRPr/>
      </a:pPr>
      <a:endParaRPr lang="fa-I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1400" b="1" i="0" u="none" strike="noStrike" kern="1200" spc="100" baseline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fa-IR" sz="14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جذب سرمایه </a:t>
            </a:r>
            <a:r>
              <a:rPr lang="fa-IR" sz="14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و تعداد طرح به </a:t>
            </a:r>
            <a:r>
              <a:rPr lang="fa-IR" sz="14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تفکیک مجری سال </a:t>
            </a:r>
            <a:r>
              <a:rPr lang="fa-IR" sz="1400" dirty="0" smtClean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1403 </a:t>
            </a:r>
            <a:r>
              <a:rPr lang="fa-IR" sz="1200" dirty="0" smtClean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(تومان)</a:t>
            </a:r>
            <a:endParaRPr lang="fa-IR" sz="1200" dirty="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c:rich>
      </c:tx>
      <c:layout>
        <c:manualLayout>
          <c:xMode val="edge"/>
          <c:yMode val="edge"/>
          <c:x val="0.16547650098425196"/>
          <c:y val="7.9687495097964134E-2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9704731743781892E-2"/>
          <c:y val="0.11886638977859901"/>
          <c:w val="0.96528842843670337"/>
          <c:h val="0.81839726177047956"/>
        </c:manualLayout>
      </c:layout>
      <c:bar3DChart>
        <c:barDir val="col"/>
        <c:grouping val="standar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سال 1400</c:v>
                </c:pt>
              </c:strCache>
            </c:strRef>
          </c:tx>
          <c:spPr>
            <a:solidFill>
              <a:srgbClr val="FFFFFF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p3d/>
          </c:spPr>
          <c:invertIfNegative val="1"/>
          <c:dPt>
            <c:idx val="0"/>
            <c:invertIfNegative val="1"/>
            <c:bubble3D val="0"/>
          </c:dPt>
          <c:dPt>
            <c:idx val="1"/>
            <c:invertIfNegative val="1"/>
            <c:bubble3D val="0"/>
          </c:dPt>
          <c:dPt>
            <c:idx val="2"/>
            <c:invertIfNegative val="1"/>
            <c:bubble3D val="0"/>
          </c:dPt>
          <c:dLbls>
            <c:dLbl>
              <c:idx val="0"/>
              <c:layout>
                <c:manualLayout>
                  <c:x val="6.2500000000000003E-3"/>
                  <c:y val="-2.81249982698696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9.3749999999999997E-3"/>
                  <c:y val="-3.5156247837337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0937499999999942E-2"/>
                  <c:y val="-5.1562496828094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1.5625000000001146E-3"/>
                  <c:y val="-4.68749971164495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" sourceLinked="0"/>
            <c:spPr>
              <a:solidFill>
                <a:schemeClr val="bg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defRPr>
                </a:pPr>
                <a:endParaRPr lang="fa-I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 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دکتر بابایی</c:v>
                </c:pt>
                <c:pt idx="1">
                  <c:v>دکتر جعفرزاده</c:v>
                </c:pt>
                <c:pt idx="2">
                  <c:v>دکتر جرفی</c:v>
                </c:pt>
                <c:pt idx="3">
                  <c:v>دکتر نوری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3140500000</c:v>
                </c:pt>
                <c:pt idx="1">
                  <c:v>1309213750</c:v>
                </c:pt>
                <c:pt idx="2">
                  <c:v>980000000</c:v>
                </c:pt>
                <c:pt idx="3">
                  <c:v>20000000</c:v>
                </c:pt>
              </c:numCache>
            </c:numRef>
          </c:val>
          <c:shape val="cone"/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sp3d/>
                </c14:spPr>
              </c14:invertSolidFillFmt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تعداد طرح</c:v>
                </c:pt>
              </c:strCache>
            </c:strRef>
          </c:tx>
          <c:spPr>
            <a:solidFill>
              <a:schemeClr val="tx1">
                <a:lumMod val="95000"/>
                <a:lumOff val="5000"/>
              </a:schemeClr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0"/>
                  <c:y val="-8.20312449537866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"/>
                  <c:y val="-3.5156247837337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1458200967217994E-16"/>
                  <c:y val="-0.1757812391866855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1.5625000000000001E-3"/>
                  <c:y val="-3.04687481256922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a-I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دکتر بابایی</c:v>
                </c:pt>
                <c:pt idx="1">
                  <c:v>دکتر جعفرزاده</c:v>
                </c:pt>
                <c:pt idx="2">
                  <c:v>دکتر جرفی</c:v>
                </c:pt>
                <c:pt idx="3">
                  <c:v>دکتر نوری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7</c:v>
                </c:pt>
                <c:pt idx="1">
                  <c:v>1</c:v>
                </c:pt>
                <c:pt idx="2">
                  <c:v>10</c:v>
                </c:pt>
                <c:pt idx="3">
                  <c:v>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-2006487648"/>
        <c:axId val="-2006486016"/>
        <c:axId val="-1708834208"/>
      </c:bar3DChart>
      <c:catAx>
        <c:axId val="-2006487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fa-IR"/>
          </a:p>
        </c:txPr>
        <c:crossAx val="-2006486016"/>
        <c:crosses val="autoZero"/>
        <c:auto val="1"/>
        <c:lblAlgn val="ctr"/>
        <c:lblOffset val="100"/>
        <c:noMultiLvlLbl val="0"/>
      </c:catAx>
      <c:valAx>
        <c:axId val="-200648601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-2006487648"/>
        <c:crosses val="autoZero"/>
        <c:crossBetween val="between"/>
      </c:valAx>
      <c:serAx>
        <c:axId val="-1708834208"/>
        <c:scaling>
          <c:orientation val="minMax"/>
        </c:scaling>
        <c:delete val="1"/>
        <c:axPos val="b"/>
        <c:majorTickMark val="none"/>
        <c:minorTickMark val="none"/>
        <c:tickLblPos val="nextTo"/>
        <c:crossAx val="-2006486016"/>
        <c:crosses val="autoZero"/>
      </c:ser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fa-IR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1400" b="1" i="0" u="none" strike="noStrike" kern="1200" spc="100" baseline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fa-IR" sz="14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جذب سرمایه </a:t>
            </a:r>
            <a:r>
              <a:rPr lang="fa-IR" sz="14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و تعداد طرح به </a:t>
            </a:r>
            <a:r>
              <a:rPr lang="fa-IR" sz="14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تفکیک مجری سال </a:t>
            </a:r>
            <a:r>
              <a:rPr lang="fa-IR" sz="1400" dirty="0" smtClean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1403 </a:t>
            </a:r>
            <a:r>
              <a:rPr lang="fa-IR" sz="1200" dirty="0" smtClean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(تومان)</a:t>
            </a:r>
            <a:endParaRPr lang="fa-IR" sz="1200" dirty="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c:rich>
      </c:tx>
      <c:layout>
        <c:manualLayout>
          <c:xMode val="edge"/>
          <c:yMode val="edge"/>
          <c:x val="0.16547650098425196"/>
          <c:y val="7.9687495097964134E-2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9704731743781892E-2"/>
          <c:y val="0.11886638977859901"/>
          <c:w val="0.96528842843670337"/>
          <c:h val="0.81839726177047956"/>
        </c:manualLayout>
      </c:layout>
      <c:bar3DChart>
        <c:barDir val="col"/>
        <c:grouping val="standar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سال 1400</c:v>
                </c:pt>
              </c:strCache>
            </c:strRef>
          </c:tx>
          <c:spPr>
            <a:solidFill>
              <a:srgbClr val="FFFFFF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p3d/>
          </c:spPr>
          <c:invertIfNegative val="1"/>
          <c:dPt>
            <c:idx val="0"/>
            <c:invertIfNegative val="1"/>
            <c:bubble3D val="0"/>
          </c:dPt>
          <c:dPt>
            <c:idx val="1"/>
            <c:invertIfNegative val="1"/>
            <c:bubble3D val="0"/>
          </c:dPt>
          <c:dPt>
            <c:idx val="2"/>
            <c:invertIfNegative val="1"/>
            <c:bubble3D val="0"/>
          </c:dPt>
          <c:dLbls>
            <c:dLbl>
              <c:idx val="0"/>
              <c:layout>
                <c:manualLayout>
                  <c:x val="6.2500000000000003E-3"/>
                  <c:y val="-2.81249982698696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9.3749999999999997E-3"/>
                  <c:y val="-3.5156247837337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0937499999999942E-2"/>
                  <c:y val="-5.1562496828094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1.5625000000001146E-3"/>
                  <c:y val="-4.68749971164495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" sourceLinked="0"/>
            <c:spPr>
              <a:solidFill>
                <a:schemeClr val="bg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defRPr>
                </a:pPr>
                <a:endParaRPr lang="fa-I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 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دکتر بابایی</c:v>
                </c:pt>
                <c:pt idx="1">
                  <c:v>دکتر جعفرزاده</c:v>
                </c:pt>
                <c:pt idx="2">
                  <c:v>دکتر جرفی</c:v>
                </c:pt>
                <c:pt idx="3">
                  <c:v>دکتر نوری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3140500000</c:v>
                </c:pt>
                <c:pt idx="1">
                  <c:v>1309213750</c:v>
                </c:pt>
                <c:pt idx="2">
                  <c:v>980000000</c:v>
                </c:pt>
                <c:pt idx="3">
                  <c:v>20000000</c:v>
                </c:pt>
              </c:numCache>
            </c:numRef>
          </c:val>
          <c:shape val="cone"/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sp3d/>
                </c14:spPr>
              </c14:invertSolidFillFmt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تعداد طرح</c:v>
                </c:pt>
              </c:strCache>
            </c:strRef>
          </c:tx>
          <c:spPr>
            <a:solidFill>
              <a:schemeClr val="tx1">
                <a:lumMod val="95000"/>
                <a:lumOff val="5000"/>
              </a:schemeClr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0"/>
                  <c:y val="-8.20312449537866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"/>
                  <c:y val="-3.5156247837337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1458200967217994E-16"/>
                  <c:y val="-0.1757812391866855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1.5625000000000001E-3"/>
                  <c:y val="-3.04687481256922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a-I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دکتر بابایی</c:v>
                </c:pt>
                <c:pt idx="1">
                  <c:v>دکتر جعفرزاده</c:v>
                </c:pt>
                <c:pt idx="2">
                  <c:v>دکتر جرفی</c:v>
                </c:pt>
                <c:pt idx="3">
                  <c:v>دکتر نوری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7</c:v>
                </c:pt>
                <c:pt idx="1">
                  <c:v>1</c:v>
                </c:pt>
                <c:pt idx="2">
                  <c:v>10</c:v>
                </c:pt>
                <c:pt idx="3">
                  <c:v>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-2019128288"/>
        <c:axId val="-2060727520"/>
        <c:axId val="-1708829840"/>
      </c:bar3DChart>
      <c:catAx>
        <c:axId val="-2019128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fa-IR"/>
          </a:p>
        </c:txPr>
        <c:crossAx val="-2060727520"/>
        <c:crosses val="autoZero"/>
        <c:auto val="1"/>
        <c:lblAlgn val="ctr"/>
        <c:lblOffset val="100"/>
        <c:noMultiLvlLbl val="0"/>
      </c:catAx>
      <c:valAx>
        <c:axId val="-206072752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-2019128288"/>
        <c:crosses val="autoZero"/>
        <c:crossBetween val="between"/>
      </c:valAx>
      <c:serAx>
        <c:axId val="-1708829840"/>
        <c:scaling>
          <c:orientation val="minMax"/>
        </c:scaling>
        <c:delete val="1"/>
        <c:axPos val="b"/>
        <c:majorTickMark val="none"/>
        <c:minorTickMark val="none"/>
        <c:tickLblPos val="nextTo"/>
        <c:crossAx val="-2060727520"/>
        <c:crosses val="autoZero"/>
      </c:ser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fa-IR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1400" b="1" i="0" u="none" strike="noStrike" kern="1200" spc="100" baseline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fa-IR" sz="14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جذب سرمایه </a:t>
            </a:r>
            <a:r>
              <a:rPr lang="fa-IR" sz="14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و تعداد طرح به </a:t>
            </a:r>
            <a:r>
              <a:rPr lang="fa-IR" sz="14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تفکیک مجری سال </a:t>
            </a:r>
            <a:r>
              <a:rPr lang="fa-IR" sz="1400" dirty="0" smtClean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1403 </a:t>
            </a:r>
            <a:r>
              <a:rPr lang="fa-IR" sz="1200" dirty="0" smtClean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(تومان)</a:t>
            </a:r>
            <a:endParaRPr lang="fa-IR" sz="1200" dirty="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c:rich>
      </c:tx>
      <c:layout>
        <c:manualLayout>
          <c:xMode val="edge"/>
          <c:yMode val="edge"/>
          <c:x val="0.16547650098425196"/>
          <c:y val="7.9687495097964134E-2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9704731743781892E-2"/>
          <c:y val="0.11886638977859901"/>
          <c:w val="0.96528842843670337"/>
          <c:h val="0.81839726177047956"/>
        </c:manualLayout>
      </c:layout>
      <c:bar3DChart>
        <c:barDir val="col"/>
        <c:grouping val="standar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سال 1400</c:v>
                </c:pt>
              </c:strCache>
            </c:strRef>
          </c:tx>
          <c:spPr>
            <a:solidFill>
              <a:srgbClr val="FFFFFF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p3d/>
          </c:spPr>
          <c:invertIfNegative val="1"/>
          <c:dPt>
            <c:idx val="0"/>
            <c:invertIfNegative val="1"/>
            <c:bubble3D val="0"/>
          </c:dPt>
          <c:dPt>
            <c:idx val="1"/>
            <c:invertIfNegative val="1"/>
            <c:bubble3D val="0"/>
          </c:dPt>
          <c:dPt>
            <c:idx val="2"/>
            <c:invertIfNegative val="1"/>
            <c:bubble3D val="0"/>
          </c:dPt>
          <c:dLbls>
            <c:dLbl>
              <c:idx val="0"/>
              <c:layout>
                <c:manualLayout>
                  <c:x val="6.2500000000000003E-3"/>
                  <c:y val="-2.81249982698696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9.3749999999999997E-3"/>
                  <c:y val="-3.5156247837337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0937499999999942E-2"/>
                  <c:y val="-5.1562496828094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1.5625000000001146E-3"/>
                  <c:y val="-4.68749971164495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" sourceLinked="0"/>
            <c:spPr>
              <a:solidFill>
                <a:schemeClr val="bg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defRPr>
                </a:pPr>
                <a:endParaRPr lang="fa-I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 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دکتر بابایی</c:v>
                </c:pt>
                <c:pt idx="1">
                  <c:v>دکتر جعفرزاده</c:v>
                </c:pt>
                <c:pt idx="2">
                  <c:v>دکتر جرفی</c:v>
                </c:pt>
                <c:pt idx="3">
                  <c:v>دکتر نوری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3140500000</c:v>
                </c:pt>
                <c:pt idx="1">
                  <c:v>1309213750</c:v>
                </c:pt>
                <c:pt idx="2">
                  <c:v>980000000</c:v>
                </c:pt>
                <c:pt idx="3">
                  <c:v>20000000</c:v>
                </c:pt>
              </c:numCache>
            </c:numRef>
          </c:val>
          <c:shape val="cone"/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sp3d/>
                </c14:spPr>
              </c14:invertSolidFillFmt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تعداد طرح</c:v>
                </c:pt>
              </c:strCache>
            </c:strRef>
          </c:tx>
          <c:spPr>
            <a:solidFill>
              <a:schemeClr val="tx1">
                <a:lumMod val="95000"/>
                <a:lumOff val="5000"/>
              </a:schemeClr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0"/>
                  <c:y val="-8.20312449537866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"/>
                  <c:y val="-3.5156247837337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1458200967217994E-16"/>
                  <c:y val="-0.1757812391866855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1.5625000000000001E-3"/>
                  <c:y val="-3.04687481256922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a-I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دکتر بابایی</c:v>
                </c:pt>
                <c:pt idx="1">
                  <c:v>دکتر جعفرزاده</c:v>
                </c:pt>
                <c:pt idx="2">
                  <c:v>دکتر جرفی</c:v>
                </c:pt>
                <c:pt idx="3">
                  <c:v>دکتر نوری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7</c:v>
                </c:pt>
                <c:pt idx="1">
                  <c:v>1</c:v>
                </c:pt>
                <c:pt idx="2">
                  <c:v>10</c:v>
                </c:pt>
                <c:pt idx="3">
                  <c:v>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-1708276064"/>
        <c:axId val="-1708265184"/>
        <c:axId val="-1708837952"/>
      </c:bar3DChart>
      <c:catAx>
        <c:axId val="-17082760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fa-IR"/>
          </a:p>
        </c:txPr>
        <c:crossAx val="-1708265184"/>
        <c:crosses val="autoZero"/>
        <c:auto val="1"/>
        <c:lblAlgn val="ctr"/>
        <c:lblOffset val="100"/>
        <c:noMultiLvlLbl val="0"/>
      </c:catAx>
      <c:valAx>
        <c:axId val="-170826518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-1708276064"/>
        <c:crosses val="autoZero"/>
        <c:crossBetween val="between"/>
      </c:valAx>
      <c:serAx>
        <c:axId val="-1708837952"/>
        <c:scaling>
          <c:orientation val="minMax"/>
        </c:scaling>
        <c:delete val="1"/>
        <c:axPos val="b"/>
        <c:majorTickMark val="none"/>
        <c:minorTickMark val="none"/>
        <c:tickLblPos val="nextTo"/>
        <c:crossAx val="-1708265184"/>
        <c:crosses val="autoZero"/>
      </c:ser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fa-IR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fa-IR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تعداد </a:t>
            </a:r>
            <a:r>
              <a:rPr lang="fa-I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طرح به تفکیک </a:t>
            </a:r>
            <a:r>
              <a:rPr lang="fa-IR" sz="1600" baseline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مجری </a:t>
            </a:r>
            <a:r>
              <a:rPr lang="fa-IR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1404 </a:t>
            </a:r>
            <a:r>
              <a:rPr lang="fa-I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(تومان)</a:t>
            </a:r>
          </a:p>
        </c:rich>
      </c:tx>
      <c:layout>
        <c:manualLayout>
          <c:xMode val="edge"/>
          <c:yMode val="edge"/>
          <c:x val="0.20453900098425198"/>
          <c:y val="8.9062494521254032E-2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ndar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سال 1404</c:v>
                </c:pt>
              </c:strCache>
            </c:strRef>
          </c:tx>
          <c:spPr>
            <a:solidFill>
              <a:srgbClr val="0D0D0D"/>
            </a:solidFill>
            <a:ln>
              <a:solidFill>
                <a:schemeClr val="bg1"/>
              </a:solidFill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  <a:sp3d/>
          </c:spPr>
          <c:invertIfNegative val="1"/>
          <c:dPt>
            <c:idx val="0"/>
            <c:invertIfNegative val="1"/>
            <c:bubble3D val="0"/>
          </c:dPt>
          <c:dPt>
            <c:idx val="1"/>
            <c:invertIfNegative val="1"/>
            <c:bubble3D val="0"/>
          </c:dPt>
          <c:dLbls>
            <c:dLbl>
              <c:idx val="0"/>
              <c:layout>
                <c:manualLayout>
                  <c:x val="6.2500000000000003E-3"/>
                  <c:y val="-4.92187469722719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9.3750112828567683E-3"/>
                  <c:y val="-6.48899788181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"/>
                  <c:y val="-4.54376924072358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a-I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 </c:separator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دکتر شیرالی</c:v>
                </c:pt>
                <c:pt idx="1">
                  <c:v>دکتر بابائی</c:v>
                </c:pt>
                <c:pt idx="2">
                  <c:v>دکتر بابائی</c:v>
                </c:pt>
                <c:pt idx="3">
                  <c:v>دکتر گودرزی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875000000</c:v>
                </c:pt>
                <c:pt idx="1">
                  <c:v>140000000</c:v>
                </c:pt>
                <c:pt idx="2">
                  <c:v>610000000</c:v>
                </c:pt>
                <c:pt idx="3">
                  <c:v>240000000</c:v>
                </c:pt>
              </c:numCache>
            </c:numRef>
          </c:val>
          <c:shape val="cone"/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solidFill>
                      <a:schemeClr val="bg1"/>
                    </a:solidFill>
                  </a:ln>
                  <a:effectLst>
                    <a:outerShdw blurRad="50800" dist="38100" dir="18900000" algn="bl" rotWithShape="0">
                      <a:prstClr val="black">
                        <a:alpha val="40000"/>
                      </a:prstClr>
                    </a:outerShdw>
                  </a:effectLst>
                  <a:sp3d/>
                </c14:spPr>
              </c14:invertSolidFillFmt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FFFF00"/>
            </a:solidFill>
            <a:ln>
              <a:solidFill>
                <a:schemeClr val="accent1">
                  <a:lumMod val="40000"/>
                  <a:lumOff val="60000"/>
                </a:schemeClr>
              </a:solidFill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>
              <a:contourClr>
                <a:schemeClr val="accent1"/>
              </a:contourClr>
            </a:sp3d>
          </c:spPr>
          <c:invertIfNegative val="0"/>
          <c:dLbls>
            <c:dLbl>
              <c:idx val="0"/>
              <c:layout>
                <c:manualLayout>
                  <c:x val="-3.7350146543299962E-5"/>
                  <c:y val="-0.2025748089549392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5438323664753563E-3"/>
                  <c:y val="-6.23477144106497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0"/>
                  <c:y val="-4.43017214368759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rgbClr val="FFFF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defRPr>
                </a:pPr>
                <a:endParaRPr lang="fa-I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دکتر شیرالی</c:v>
                </c:pt>
                <c:pt idx="1">
                  <c:v>دکتر بابائی</c:v>
                </c:pt>
                <c:pt idx="2">
                  <c:v>دکتر بابائی</c:v>
                </c:pt>
                <c:pt idx="3">
                  <c:v>دکتر گودرزی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-1708275520"/>
        <c:axId val="-1708271168"/>
        <c:axId val="-1708833584"/>
      </c:bar3DChart>
      <c:catAx>
        <c:axId val="-1708275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fa-IR"/>
          </a:p>
        </c:txPr>
        <c:crossAx val="-1708271168"/>
        <c:crosses val="autoZero"/>
        <c:auto val="1"/>
        <c:lblAlgn val="ctr"/>
        <c:lblOffset val="100"/>
        <c:noMultiLvlLbl val="0"/>
      </c:catAx>
      <c:valAx>
        <c:axId val="-170827116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-1708275520"/>
        <c:crosses val="autoZero"/>
        <c:crossBetween val="between"/>
      </c:valAx>
      <c:serAx>
        <c:axId val="-1708833584"/>
        <c:scaling>
          <c:orientation val="minMax"/>
        </c:scaling>
        <c:delete val="1"/>
        <c:axPos val="b"/>
        <c:majorTickMark val="none"/>
        <c:minorTickMark val="none"/>
        <c:tickLblPos val="nextTo"/>
        <c:crossAx val="-1708271168"/>
        <c:crosses val="autoZero"/>
      </c:ser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fa-IR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4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/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dk1">
            <a:lumMod val="60000"/>
            <a:lumOff val="4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/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94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/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dk1">
            <a:lumMod val="60000"/>
            <a:lumOff val="4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/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94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/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dk1">
            <a:lumMod val="60000"/>
            <a:lumOff val="4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/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3CEC3-3120-496A-83E1-886AD99FF378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DFF8-FE1E-4B6A-81F5-69312DDEA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55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3CEC3-3120-496A-83E1-886AD99FF378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DFF8-FE1E-4B6A-81F5-69312DDEA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136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3CEC3-3120-496A-83E1-886AD99FF378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DFF8-FE1E-4B6A-81F5-69312DDEA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566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3CEC3-3120-496A-83E1-886AD99FF378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DFF8-FE1E-4B6A-81F5-69312DDEA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184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3CEC3-3120-496A-83E1-886AD99FF378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DFF8-FE1E-4B6A-81F5-69312DDEA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555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3CEC3-3120-496A-83E1-886AD99FF378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DFF8-FE1E-4B6A-81F5-69312DDEA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862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3CEC3-3120-496A-83E1-886AD99FF378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DFF8-FE1E-4B6A-81F5-69312DDEA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18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3CEC3-3120-496A-83E1-886AD99FF378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DFF8-FE1E-4B6A-81F5-69312DDEA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891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3CEC3-3120-496A-83E1-886AD99FF378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DFF8-FE1E-4B6A-81F5-69312DDEA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989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3CEC3-3120-496A-83E1-886AD99FF378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DFF8-FE1E-4B6A-81F5-69312DDEA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707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3CEC3-3120-496A-83E1-886AD99FF378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DFF8-FE1E-4B6A-81F5-69312DDEA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619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53CEC3-3120-496A-83E1-886AD99FF378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96DFF8-FE1E-4B6A-81F5-69312DDEA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417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48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462543" y="474551"/>
            <a:ext cx="5993393" cy="1444784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b="1" dirty="0" smtClean="0">
                <a:cs typeface="B Zar" panose="00000400000000000000" pitchFamily="2" charset="-78"/>
              </a:rPr>
              <a:t>مقایسه شاخص های واحد ارتباط با صنعت</a:t>
            </a:r>
          </a:p>
          <a:p>
            <a:pPr algn="ctr"/>
            <a:r>
              <a:rPr lang="fa-IR" b="1" dirty="0" smtClean="0">
                <a:cs typeface="B Zar" panose="00000400000000000000" pitchFamily="2" charset="-78"/>
              </a:rPr>
              <a:t>(از 1400 تا 1403)</a:t>
            </a:r>
            <a:endParaRPr lang="en-US" b="1" dirty="0">
              <a:cs typeface="B Zar" panose="00000400000000000000" pitchFamily="2" charset="-78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175463" y="3930533"/>
            <a:ext cx="5955671" cy="159492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b="1" dirty="0" smtClean="0">
                <a:cs typeface="B Zar" panose="00000400000000000000" pitchFamily="2" charset="-78"/>
              </a:rPr>
              <a:t>مقایسه جذب درآمد – تعداد طرح - کارفرما و مجری</a:t>
            </a:r>
          </a:p>
          <a:p>
            <a:pPr algn="ctr"/>
            <a:r>
              <a:rPr lang="fa-IR" b="1" dirty="0" smtClean="0">
                <a:cs typeface="B Zar" panose="00000400000000000000" pitchFamily="2" charset="-78"/>
              </a:rPr>
              <a:t>(1400 تا 1403)</a:t>
            </a:r>
            <a:endParaRPr lang="en-US" b="1" dirty="0"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55724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3676480547"/>
              </p:ext>
            </p:extLst>
          </p:nvPr>
        </p:nvGraphicFramePr>
        <p:xfrm>
          <a:off x="617553" y="951679"/>
          <a:ext cx="8032097" cy="4698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83697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491610022"/>
              </p:ext>
            </p:extLst>
          </p:nvPr>
        </p:nvGraphicFramePr>
        <p:xfrm>
          <a:off x="668740" y="955343"/>
          <a:ext cx="7915701" cy="46538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20462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2677070460"/>
              </p:ext>
            </p:extLst>
          </p:nvPr>
        </p:nvGraphicFramePr>
        <p:xfrm>
          <a:off x="894843" y="1156399"/>
          <a:ext cx="7536440" cy="43565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48754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43000">
              <a:schemeClr val="accent1">
                <a:lumMod val="45000"/>
                <a:lumOff val="55000"/>
              </a:schemeClr>
            </a:gs>
            <a:gs pos="81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Scroll 1"/>
          <p:cNvSpPr/>
          <p:nvPr/>
        </p:nvSpPr>
        <p:spPr>
          <a:xfrm>
            <a:off x="2879677" y="1201003"/>
            <a:ext cx="3575714" cy="3971499"/>
          </a:xfrm>
          <a:prstGeom prst="verticalScroll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5400" b="1" dirty="0" smtClean="0">
                <a:solidFill>
                  <a:schemeClr val="bg1"/>
                </a:solidFill>
                <a:cs typeface="B Zar" panose="00000400000000000000" pitchFamily="2" charset="-78"/>
              </a:rPr>
              <a:t>پایان</a:t>
            </a:r>
            <a:endParaRPr lang="en-US" sz="5400" b="1" dirty="0">
              <a:solidFill>
                <a:schemeClr val="bg1"/>
              </a:solidFill>
              <a:cs typeface="B Za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56477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2611903808"/>
              </p:ext>
            </p:extLst>
          </p:nvPr>
        </p:nvGraphicFramePr>
        <p:xfrm>
          <a:off x="168322" y="746961"/>
          <a:ext cx="8863464" cy="54627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81381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2774866853"/>
              </p:ext>
            </p:extLst>
          </p:nvPr>
        </p:nvGraphicFramePr>
        <p:xfrm>
          <a:off x="508000" y="719669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22404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3244124386"/>
              </p:ext>
            </p:extLst>
          </p:nvPr>
        </p:nvGraphicFramePr>
        <p:xfrm>
          <a:off x="573166" y="1060861"/>
          <a:ext cx="8049189" cy="43394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6013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3786201259"/>
              </p:ext>
            </p:extLst>
          </p:nvPr>
        </p:nvGraphicFramePr>
        <p:xfrm>
          <a:off x="713468" y="1183691"/>
          <a:ext cx="7826998" cy="44163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13752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3876591786"/>
              </p:ext>
            </p:extLst>
          </p:nvPr>
        </p:nvGraphicFramePr>
        <p:xfrm>
          <a:off x="491320" y="1156399"/>
          <a:ext cx="8212919" cy="4411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60550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3273161945"/>
              </p:ext>
            </p:extLst>
          </p:nvPr>
        </p:nvGraphicFramePr>
        <p:xfrm>
          <a:off x="2493386" y="9007852"/>
          <a:ext cx="8049189" cy="44761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3661420697"/>
              </p:ext>
            </p:extLst>
          </p:nvPr>
        </p:nvGraphicFramePr>
        <p:xfrm>
          <a:off x="2493386" y="8920188"/>
          <a:ext cx="8049189" cy="44761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3706208140"/>
              </p:ext>
            </p:extLst>
          </p:nvPr>
        </p:nvGraphicFramePr>
        <p:xfrm>
          <a:off x="409434" y="999843"/>
          <a:ext cx="8200810" cy="45957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259189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3272352840"/>
              </p:ext>
            </p:extLst>
          </p:nvPr>
        </p:nvGraphicFramePr>
        <p:xfrm>
          <a:off x="894843" y="1156399"/>
          <a:ext cx="7536440" cy="43565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94674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956986431"/>
              </p:ext>
            </p:extLst>
          </p:nvPr>
        </p:nvGraphicFramePr>
        <p:xfrm>
          <a:off x="611976" y="949735"/>
          <a:ext cx="8074814" cy="47806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70105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468</TotalTime>
  <Words>279</Words>
  <Application>Microsoft Office PowerPoint</Application>
  <PresentationFormat>On-screen Show (4:3)</PresentationFormat>
  <Paragraphs>116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B Zar</vt:lpstr>
      <vt:lpstr>Calibri</vt:lpstr>
      <vt:lpstr>Calibri Light</vt:lpstr>
      <vt:lpstr>Tahoma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new-pc</dc:creator>
  <cp:lastModifiedBy>sabahi</cp:lastModifiedBy>
  <cp:revision>40</cp:revision>
  <dcterms:created xsi:type="dcterms:W3CDTF">2025-04-14T08:15:35Z</dcterms:created>
  <dcterms:modified xsi:type="dcterms:W3CDTF">2025-09-07T05:32:47Z</dcterms:modified>
</cp:coreProperties>
</file>